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74" r:id="rId4"/>
    <p:sldId id="257" r:id="rId5"/>
    <p:sldId id="258" r:id="rId6"/>
    <p:sldId id="261" r:id="rId7"/>
    <p:sldId id="259" r:id="rId8"/>
    <p:sldId id="260" r:id="rId9"/>
    <p:sldId id="265" r:id="rId10"/>
    <p:sldId id="271" r:id="rId11"/>
    <p:sldId id="267" r:id="rId12"/>
    <p:sldId id="266" r:id="rId13"/>
    <p:sldId id="269" r:id="rId14"/>
    <p:sldId id="268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FE2F3"/>
    <a:srgbClr val="D3DEF1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0" d="100"/>
          <a:sy n="10" d="100"/>
        </p:scale>
        <p:origin x="-6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8D5A5-3C37-1942-AD28-84B869FD1528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8F69E-8A6D-0E4F-8A2C-9B5D2C76D50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67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9015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212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14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9824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492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667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190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810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756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F69E-8A6D-0E4F-8A2C-9B5D2C76D50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872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1A31C-0A94-AC4C-92DF-C0CCB79C6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2FF7B8-6554-5642-B0F2-1472F6D57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41DCE-B068-7A41-B068-9D0C0748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3FF69-1F58-F049-B72C-637BDF8C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12B70-B897-DA4E-A5A2-90F90CE4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41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BC0AB-61A3-534A-B1F8-72FC37F5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D67E99-419E-B14D-AE20-C5E77C4B4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92AEF-8AE2-6147-958E-8F1B8B3B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DF6B7-CD3D-8048-BE76-0EC536D5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D8005-D404-E648-8075-3BC0B575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04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51040C-78CB-9C4D-A391-FD4A4F50E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20D4EC-0824-5A40-BE8A-B43397A47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23E925-BE1C-9346-9E76-F228D098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C1577-7091-6C4C-AC1B-FA1CC8E7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C0508-7900-554E-84D5-E5521A52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96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8D1C6-AB51-A341-827A-3F7485F3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BEF41-0910-CC41-9593-6BFEF133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8F66E-5106-5C4B-9566-E884A692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C1CFE-4DE0-7145-829B-865B7A48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36F40-7F87-C946-BB5A-D31E7012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877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3985F-3287-CB4B-AF50-1705060B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187EA3-50B9-024C-8A27-EACED857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3CD1C-57DC-114D-90B5-619329C1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7A4A4-390E-D446-951F-6190590E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8D3277-0128-694E-98E9-99CA2E85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144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EFD6D-42CB-D74B-AE1E-59B79F7B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5CF4F-6B48-F24A-A16B-70DC4AFC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8B03A-7B40-F243-9022-A448CC1D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9F2E36-B8B6-2642-8B96-7E348753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8B547-C208-544D-A6D3-83D5CF58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B5FE9-F331-F248-AA06-306BE3C6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816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1B33C-DDC6-DA43-B54C-6E45207B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605EC3-AB55-CA4D-9EA9-CAD933945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854A73-70E4-724F-8CBA-9D437A0D2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1DEF9F-1BC0-0146-9BC0-338F87222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E9CE2E-A720-CA4A-99B0-0581E9B9D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0EC821-B346-B344-81FF-E8709722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8DD885-8CA6-0448-B8D2-D24872B6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7169BD-D69C-2A41-96DC-95629D37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707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CFC03-156A-1447-B034-143F05C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990125-AA22-3847-A1AB-3975B51C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38157-C802-FD4A-8DB3-4190B6E7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1BA16D-6046-BB4B-8B53-CAEA453D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140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E22CCA-9C31-264D-AD37-AE4754E1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8A070-B036-0A42-8856-C0B6DBD2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D96A3F-49D4-EC49-B86B-27D9D01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62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BA060-CECE-6249-8457-023E1A77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9C887-43EE-9142-9754-20A9EA748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DB4C0-2605-E949-9B68-FA375E828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40448-84B0-B746-A8DD-116F6727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39AD4-F366-5943-BBA1-156BFF09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28CFFA-6473-F44F-8125-00632EB5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987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BFCEE-6B8D-964A-9653-00E609C4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FCE14F-EE24-9945-8691-026FB8741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B808E8-F775-CF4D-8365-777F701F8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5C4B5A-64AD-4842-9A43-DF8AB053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21D855-4B24-7847-BFA6-542978D9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5E37A-056D-4B48-B197-2632B666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749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F23DDF-D7B9-F54A-8313-C005CDEB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3E6247-6166-2447-A5C7-B96B47FE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D6F4AB-99E7-B044-A067-9F29A3079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5B261-76B0-6B42-8621-768F811E4590}" type="datetimeFigureOut">
              <a:rPr kumimoji="1" lang="ko-Kore-KR" altLang="en-US" smtClean="0"/>
              <a:t>08/12/2021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5182-4E6C-1E48-98FC-BADA087BF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5D297-4894-204E-966A-9CFD7E344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4FC28-E005-2746-B2A1-E3426B00EA9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812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arnec.nuaa.edu.cn/_upload/tpl/02/db/731/template731/pages/xtan/ClosedEyeDatabas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mrl.cs.vsb.cz/eyedatase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BC10F-74CB-3949-88D3-EDB7AAAB6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6F9D68-1EBC-E243-97DE-1DE73C061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9315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How to evaluate one’s concentration</a:t>
            </a:r>
            <a:endParaRPr kumimoji="1" lang="ko-Kore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324667-7844-4762-B495-965199FFDCA2}"/>
              </a:ext>
            </a:extLst>
          </p:cNvPr>
          <p:cNvSpPr txBox="1"/>
          <p:nvPr/>
        </p:nvSpPr>
        <p:spPr>
          <a:xfrm>
            <a:off x="838200" y="1563337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집중도 점수 계산 순서도</a:t>
            </a:r>
            <a:endParaRPr kumimoji="1" lang="en-US" altLang="ko-KR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AD960A-A043-48D3-BA4E-D374B6F29C41}"/>
              </a:ext>
            </a:extLst>
          </p:cNvPr>
          <p:cNvGrpSpPr/>
          <p:nvPr/>
        </p:nvGrpSpPr>
        <p:grpSpPr>
          <a:xfrm>
            <a:off x="1944037" y="1623663"/>
            <a:ext cx="8717045" cy="4826214"/>
            <a:chOff x="1944037" y="1964868"/>
            <a:chExt cx="8717045" cy="4826214"/>
          </a:xfrm>
        </p:grpSpPr>
        <p:sp>
          <p:nvSpPr>
            <p:cNvPr id="48" name="사각형: 위쪽 모서리의 한쪽은 둥글고 다른 한쪽은 잘림 47">
              <a:extLst>
                <a:ext uri="{FF2B5EF4-FFF2-40B4-BE49-F238E27FC236}">
                  <a16:creationId xmlns:a16="http://schemas.microsoft.com/office/drawing/2014/main" id="{1CC513FB-AFDE-4E5C-AA78-BA5EDDB67FC0}"/>
                </a:ext>
              </a:extLst>
            </p:cNvPr>
            <p:cNvSpPr/>
            <p:nvPr/>
          </p:nvSpPr>
          <p:spPr>
            <a:xfrm>
              <a:off x="3685044" y="2810121"/>
              <a:ext cx="1882717" cy="3980961"/>
            </a:xfrm>
            <a:prstGeom prst="snipRoundRect">
              <a:avLst>
                <a:gd name="adj1" fmla="val 0"/>
                <a:gd name="adj2" fmla="val 1204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3DF20BE-6313-4C81-8903-9CD588028E03}"/>
                </a:ext>
              </a:extLst>
            </p:cNvPr>
            <p:cNvSpPr/>
            <p:nvPr/>
          </p:nvSpPr>
          <p:spPr>
            <a:xfrm>
              <a:off x="5807030" y="3283572"/>
              <a:ext cx="318210" cy="345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CE9ECF1-B1C0-41E2-88C6-36D124FD273D}"/>
                </a:ext>
              </a:extLst>
            </p:cNvPr>
            <p:cNvGrpSpPr/>
            <p:nvPr/>
          </p:nvGrpSpPr>
          <p:grpSpPr>
            <a:xfrm>
              <a:off x="3201379" y="4303754"/>
              <a:ext cx="360040" cy="985850"/>
              <a:chOff x="3582756" y="2443150"/>
              <a:chExt cx="360040" cy="985850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1C593E87-DE3F-45D0-9D7A-22B728506699}"/>
                  </a:ext>
                </a:extLst>
              </p:cNvPr>
              <p:cNvSpPr/>
              <p:nvPr/>
            </p:nvSpPr>
            <p:spPr>
              <a:xfrm>
                <a:off x="3582756" y="2443150"/>
                <a:ext cx="360040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2073DFDF-3880-458E-96CC-003BBF2E071E}"/>
                  </a:ext>
                </a:extLst>
              </p:cNvPr>
              <p:cNvSpPr/>
              <p:nvPr/>
            </p:nvSpPr>
            <p:spPr>
              <a:xfrm>
                <a:off x="3582756" y="3383281"/>
                <a:ext cx="360040" cy="45719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EFDC891-AB71-4E5F-8E3E-9DF866DBF3BA}"/>
                  </a:ext>
                </a:extLst>
              </p:cNvPr>
              <p:cNvCxnSpPr/>
              <p:nvPr/>
            </p:nvCxnSpPr>
            <p:spPr>
              <a:xfrm>
                <a:off x="3586019" y="2459821"/>
                <a:ext cx="0" cy="96632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8D47683-2FE9-4E9A-A30C-7633CFF16A4F}"/>
                </a:ext>
              </a:extLst>
            </p:cNvPr>
            <p:cNvGrpSpPr/>
            <p:nvPr/>
          </p:nvGrpSpPr>
          <p:grpSpPr>
            <a:xfrm>
              <a:off x="7809552" y="4349473"/>
              <a:ext cx="592949" cy="966325"/>
              <a:chOff x="5557819" y="2445531"/>
              <a:chExt cx="592949" cy="966325"/>
            </a:xfrm>
          </p:grpSpPr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737B00FF-48A4-4953-9E91-422406C50DCE}"/>
                  </a:ext>
                </a:extLst>
              </p:cNvPr>
              <p:cNvSpPr/>
              <p:nvPr/>
            </p:nvSpPr>
            <p:spPr>
              <a:xfrm>
                <a:off x="5924801" y="2920123"/>
                <a:ext cx="225967" cy="45719"/>
              </a:xfrm>
              <a:prstGeom prst="rightArrow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8258D4A-5ED9-459E-A194-2F5B7770E28E}"/>
                  </a:ext>
                </a:extLst>
              </p:cNvPr>
              <p:cNvGrpSpPr/>
              <p:nvPr/>
            </p:nvGrpSpPr>
            <p:grpSpPr>
              <a:xfrm rot="10800000">
                <a:off x="5557819" y="2445531"/>
                <a:ext cx="356777" cy="966325"/>
                <a:chOff x="3231363" y="4528107"/>
                <a:chExt cx="356777" cy="966325"/>
              </a:xfrm>
            </p:grpSpPr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0B0250CF-A7C1-495E-AAB2-C7D7D411D82D}"/>
                    </a:ext>
                  </a:extLst>
                </p:cNvPr>
                <p:cNvCxnSpPr/>
                <p:nvPr/>
              </p:nvCxnSpPr>
              <p:spPr>
                <a:xfrm>
                  <a:off x="3231363" y="4528107"/>
                  <a:ext cx="0" cy="96632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5A719D1-E0BB-4219-8F73-3B76BD00E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3344" y="4547488"/>
                  <a:ext cx="35479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9F76EA08-5D5D-469C-9474-9F9DEC83A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3344" y="5476969"/>
                  <a:ext cx="354796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3A3E598-2FA6-41CA-90EB-95DE5DCD746C}"/>
                </a:ext>
              </a:extLst>
            </p:cNvPr>
            <p:cNvGrpSpPr/>
            <p:nvPr/>
          </p:nvGrpSpPr>
          <p:grpSpPr>
            <a:xfrm>
              <a:off x="1944037" y="4441168"/>
              <a:ext cx="1045689" cy="857231"/>
              <a:chOff x="809698" y="3333815"/>
              <a:chExt cx="1045689" cy="85723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6E45188-6D7F-4DAE-A38D-49B324415EA7}"/>
                  </a:ext>
                </a:extLst>
              </p:cNvPr>
              <p:cNvGrpSpPr/>
              <p:nvPr/>
            </p:nvGrpSpPr>
            <p:grpSpPr>
              <a:xfrm>
                <a:off x="809698" y="3333815"/>
                <a:ext cx="809284" cy="857231"/>
                <a:chOff x="623392" y="980728"/>
                <a:chExt cx="1008112" cy="984269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0E241CD4-12FC-4D0D-A89A-E37A8F27936D}"/>
                    </a:ext>
                  </a:extLst>
                </p:cNvPr>
                <p:cNvSpPr/>
                <p:nvPr/>
              </p:nvSpPr>
              <p:spPr>
                <a:xfrm>
                  <a:off x="623392" y="980728"/>
                  <a:ext cx="1008112" cy="85152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34" name="그래픽 33" descr="남자 옆모습 윤곽선">
                  <a:extLst>
                    <a:ext uri="{FF2B5EF4-FFF2-40B4-BE49-F238E27FC236}">
                      <a16:creationId xmlns:a16="http://schemas.microsoft.com/office/drawing/2014/main" id="{AB1C6664-7B2F-4BAA-999D-5C04AABC73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130" y="1050597"/>
                  <a:ext cx="914400" cy="9144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97CBF857-A78B-4E6D-901B-27DD6E9B46FD}"/>
                  </a:ext>
                </a:extLst>
              </p:cNvPr>
              <p:cNvSpPr/>
              <p:nvPr/>
            </p:nvSpPr>
            <p:spPr>
              <a:xfrm>
                <a:off x="1629420" y="3693249"/>
                <a:ext cx="225967" cy="45719"/>
              </a:xfrm>
              <a:prstGeom prst="rightArrow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8BEAB2-F616-4114-A4B1-B02BD5616A28}"/>
                </a:ext>
              </a:extLst>
            </p:cNvPr>
            <p:cNvSpPr txBox="1"/>
            <p:nvPr/>
          </p:nvSpPr>
          <p:spPr>
            <a:xfrm>
              <a:off x="3789600" y="5711218"/>
              <a:ext cx="148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MTCNN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이용한 얼굴 탐지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5E2349B-2A92-4942-B517-99A5C6591256}"/>
                </a:ext>
              </a:extLst>
            </p:cNvPr>
            <p:cNvGrpSpPr/>
            <p:nvPr/>
          </p:nvGrpSpPr>
          <p:grpSpPr>
            <a:xfrm>
              <a:off x="3738268" y="4014966"/>
              <a:ext cx="1961128" cy="590550"/>
              <a:chOff x="5081005" y="2817030"/>
              <a:chExt cx="1961128" cy="59055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C72080A-1C72-4C94-BA7F-D11BF95DCA24}"/>
                  </a:ext>
                </a:extLst>
              </p:cNvPr>
              <p:cNvSpPr/>
              <p:nvPr/>
            </p:nvSpPr>
            <p:spPr>
              <a:xfrm>
                <a:off x="5081005" y="2817030"/>
                <a:ext cx="1720647" cy="59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eye state</a:t>
                </a:r>
              </a:p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classification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A7F3FD56-3BFD-4A34-AAC3-B0E2DC840BA1}"/>
                  </a:ext>
                </a:extLst>
              </p:cNvPr>
              <p:cNvSpPr/>
              <p:nvPr/>
            </p:nvSpPr>
            <p:spPr>
              <a:xfrm>
                <a:off x="6816166" y="3073552"/>
                <a:ext cx="225967" cy="45719"/>
              </a:xfrm>
              <a:prstGeom prst="rightArrow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D8792A7-1196-484A-89A9-B7A93F216A4D}"/>
                </a:ext>
              </a:extLst>
            </p:cNvPr>
            <p:cNvGrpSpPr/>
            <p:nvPr/>
          </p:nvGrpSpPr>
          <p:grpSpPr>
            <a:xfrm>
              <a:off x="3753274" y="4994329"/>
              <a:ext cx="1961218" cy="590550"/>
              <a:chOff x="5391951" y="3807630"/>
              <a:chExt cx="1961218" cy="5905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1674596-87A5-4022-88B1-E81BAE78070E}"/>
                  </a:ext>
                </a:extLst>
              </p:cNvPr>
              <p:cNvSpPr/>
              <p:nvPr/>
            </p:nvSpPr>
            <p:spPr>
              <a:xfrm>
                <a:off x="5391951" y="3807630"/>
                <a:ext cx="1720647" cy="59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get</a:t>
                </a:r>
              </a:p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face coordinates</a:t>
                </a:r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EE8AACAA-7518-4589-BF88-2FEB3E5B0A91}"/>
                  </a:ext>
                </a:extLst>
              </p:cNvPr>
              <p:cNvSpPr/>
              <p:nvPr/>
            </p:nvSpPr>
            <p:spPr>
              <a:xfrm>
                <a:off x="7127202" y="4080669"/>
                <a:ext cx="225967" cy="45719"/>
              </a:xfrm>
              <a:prstGeom prst="rightArrow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BAD0C20-0DF1-40AE-A5F6-6BAEFF417C87}"/>
                </a:ext>
              </a:extLst>
            </p:cNvPr>
            <p:cNvSpPr/>
            <p:nvPr/>
          </p:nvSpPr>
          <p:spPr>
            <a:xfrm>
              <a:off x="5897228" y="4010695"/>
              <a:ext cx="1760692" cy="59054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eye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score</a:t>
              </a:r>
              <a:endParaRPr lang="ko-KR" alt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692AF5-7B57-45F5-A190-D88F7D451349}"/>
                </a:ext>
              </a:extLst>
            </p:cNvPr>
            <p:cNvSpPr/>
            <p:nvPr/>
          </p:nvSpPr>
          <p:spPr>
            <a:xfrm>
              <a:off x="5897227" y="5035383"/>
              <a:ext cx="1760693" cy="59054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movement</a:t>
              </a:r>
            </a:p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degree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3FFB411-D3F7-465F-91B7-A0E2B743379C}"/>
                </a:ext>
              </a:extLst>
            </p:cNvPr>
            <p:cNvSpPr/>
            <p:nvPr/>
          </p:nvSpPr>
          <p:spPr>
            <a:xfrm>
              <a:off x="8674738" y="4574509"/>
              <a:ext cx="1562770" cy="59054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TTancent</a:t>
              </a:r>
              <a:endParaRPr lang="en-US" altLang="ko-KR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score</a:t>
              </a:r>
              <a:endParaRPr lang="ko-KR" alt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E2EF4BA-8D55-499C-B7FC-AD426C2AC0EB}"/>
                </a:ext>
              </a:extLst>
            </p:cNvPr>
            <p:cNvGrpSpPr/>
            <p:nvPr/>
          </p:nvGrpSpPr>
          <p:grpSpPr>
            <a:xfrm>
              <a:off x="5714492" y="1964868"/>
              <a:ext cx="2015291" cy="1233203"/>
              <a:chOff x="1518198" y="4957727"/>
              <a:chExt cx="2015291" cy="123320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7DEF2C-FBBF-4554-A987-58F522BF0F8E}"/>
                  </a:ext>
                </a:extLst>
              </p:cNvPr>
              <p:cNvSpPr txBox="1"/>
              <p:nvPr/>
            </p:nvSpPr>
            <p:spPr>
              <a:xfrm>
                <a:off x="1596433" y="5667710"/>
                <a:ext cx="19370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얼굴이 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frame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내에 존재하지 않는다면</a:t>
                </a: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3E1993F-48B2-495C-A70F-C2DBACB25BC7}"/>
                  </a:ext>
                </a:extLst>
              </p:cNvPr>
              <p:cNvSpPr/>
              <p:nvPr/>
            </p:nvSpPr>
            <p:spPr>
              <a:xfrm>
                <a:off x="1518198" y="4957727"/>
                <a:ext cx="1562770" cy="590549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-1</a:t>
                </a:r>
                <a:endParaRPr lang="ko-KR" altLang="en-US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E1C1C0-E3D3-43FF-9CD0-B496E3207A94}"/>
                </a:ext>
              </a:extLst>
            </p:cNvPr>
            <p:cNvSpPr txBox="1"/>
            <p:nvPr/>
          </p:nvSpPr>
          <p:spPr>
            <a:xfrm>
              <a:off x="3789600" y="3487475"/>
              <a:ext cx="1647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눈을 뜨고 있는지 감고 있는지 분류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6F8929-19A9-453D-8013-886B0DCD403B}"/>
                </a:ext>
              </a:extLst>
            </p:cNvPr>
            <p:cNvSpPr txBox="1"/>
            <p:nvPr/>
          </p:nvSpPr>
          <p:spPr>
            <a:xfrm>
              <a:off x="3789600" y="6255738"/>
              <a:ext cx="1720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현재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얼굴 좌표 얻기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842F37-F552-499C-840F-D5E806C0CE75}"/>
                </a:ext>
              </a:extLst>
            </p:cNvPr>
            <p:cNvSpPr txBox="1"/>
            <p:nvPr/>
          </p:nvSpPr>
          <p:spPr>
            <a:xfrm>
              <a:off x="6044565" y="5720982"/>
              <a:ext cx="19173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이전과 현재 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frame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얼굴 좌표를 비교해서 움직임 정도 계산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30CEA9-0BC8-4C75-AE41-D3F1BB8E3FD7}"/>
                </a:ext>
              </a:extLst>
            </p:cNvPr>
            <p:cNvSpPr txBox="1"/>
            <p:nvPr/>
          </p:nvSpPr>
          <p:spPr>
            <a:xfrm>
              <a:off x="8743697" y="4266109"/>
              <a:ext cx="19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 집중도 점수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60211-1314-43DF-8E1D-C302B9ECFEF1}"/>
                </a:ext>
              </a:extLst>
            </p:cNvPr>
            <p:cNvSpPr txBox="1"/>
            <p:nvPr/>
          </p:nvSpPr>
          <p:spPr>
            <a:xfrm>
              <a:off x="3789600" y="2883512"/>
              <a:ext cx="1699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landmark 68 -</a:t>
              </a:r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눈 부분 </a:t>
              </a:r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crop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988B077-4D3A-452B-889C-DEF4FBDDB7B8}"/>
                </a:ext>
              </a:extLst>
            </p:cNvPr>
            <p:cNvCxnSpPr>
              <a:stCxn id="48" idx="3"/>
            </p:cNvCxnSpPr>
            <p:nvPr/>
          </p:nvCxnSpPr>
          <p:spPr>
            <a:xfrm rot="5400000" flipH="1" flipV="1">
              <a:off x="4844592" y="2068302"/>
              <a:ext cx="523631" cy="960009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718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/>
              <a:t>Software Requirement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E2A8-F33D-4A34-9D4B-745B463DB235}"/>
              </a:ext>
            </a:extLst>
          </p:cNvPr>
          <p:cNvSpPr txBox="1"/>
          <p:nvPr/>
        </p:nvSpPr>
        <p:spPr>
          <a:xfrm>
            <a:off x="838200" y="2147887"/>
            <a:ext cx="10584657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b="1" dirty="0"/>
              <a:t>개발언어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파이썬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b="1" dirty="0"/>
              <a:t>Framework</a:t>
            </a:r>
            <a:r>
              <a:rPr kumimoji="1" lang="en-US" altLang="ko-KR" dirty="0"/>
              <a:t> : </a:t>
            </a:r>
            <a:r>
              <a:rPr kumimoji="1" lang="en-US" altLang="ko-KR" dirty="0" err="1"/>
              <a:t>Pytorch</a:t>
            </a:r>
            <a:r>
              <a:rPr kumimoji="1" lang="en-US" altLang="ko-KR" dirty="0"/>
              <a:t> 1.9.0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Google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Colaboratory</a:t>
            </a:r>
            <a:r>
              <a:rPr kumimoji="1" lang="ko-KR" altLang="en-US" dirty="0"/>
              <a:t>에서 진행 </a:t>
            </a:r>
            <a:r>
              <a:rPr kumimoji="1" lang="en-US" altLang="ko-KR" dirty="0"/>
              <a:t>+ with GPU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870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/>
              <a:t>1. Landmark 68 algorithm</a:t>
            </a:r>
            <a:endParaRPr kumimoji="1"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7B01C7-F8B3-4427-807D-F466994C155E}"/>
              </a:ext>
            </a:extLst>
          </p:cNvPr>
          <p:cNvSpPr txBox="1"/>
          <p:nvPr/>
        </p:nvSpPr>
        <p:spPr>
          <a:xfrm>
            <a:off x="0" y="6551969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K., Zhang, Z., Li, Z., &amp;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(2016). Joint face detection and alignment using multitask cascaded convolutional networks. </a:t>
            </a:r>
            <a:r>
              <a:rPr lang="en-US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1499-1503.</a:t>
            </a:r>
            <a:endParaRPr lang="ko-KR" altLang="en-US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72E4025-FE89-4F31-A668-ED9E03433979}"/>
              </a:ext>
            </a:extLst>
          </p:cNvPr>
          <p:cNvGrpSpPr/>
          <p:nvPr/>
        </p:nvGrpSpPr>
        <p:grpSpPr>
          <a:xfrm>
            <a:off x="838199" y="2268470"/>
            <a:ext cx="3033499" cy="2444909"/>
            <a:chOff x="838199" y="3185626"/>
            <a:chExt cx="3033499" cy="2444909"/>
          </a:xfrm>
        </p:grpSpPr>
        <p:pic>
          <p:nvPicPr>
            <p:cNvPr id="2050" name="Picture 2" descr="dlib 68 point face feature">
              <a:extLst>
                <a:ext uri="{FF2B5EF4-FFF2-40B4-BE49-F238E27FC236}">
                  <a16:creationId xmlns:a16="http://schemas.microsoft.com/office/drawing/2014/main" id="{E825A9E7-9DDF-4F15-94E8-BB59CE83F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199" y="3185626"/>
              <a:ext cx="3033499" cy="244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40009B-4B33-4E1B-A51D-D7504A8911F7}"/>
                </a:ext>
              </a:extLst>
            </p:cNvPr>
            <p:cNvSpPr/>
            <p:nvPr/>
          </p:nvSpPr>
          <p:spPr>
            <a:xfrm>
              <a:off x="1511300" y="3490925"/>
              <a:ext cx="717550" cy="350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FAC9049-BFD1-47BC-B659-651AD05B7D6C}"/>
                </a:ext>
              </a:extLst>
            </p:cNvPr>
            <p:cNvSpPr/>
            <p:nvPr/>
          </p:nvSpPr>
          <p:spPr>
            <a:xfrm>
              <a:off x="2695576" y="3490925"/>
              <a:ext cx="717550" cy="350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2D0A9B9-AA4D-4384-B5B1-F2B19710D081}"/>
              </a:ext>
            </a:extLst>
          </p:cNvPr>
          <p:cNvSpPr txBox="1"/>
          <p:nvPr/>
        </p:nvSpPr>
        <p:spPr>
          <a:xfrm>
            <a:off x="4742543" y="3915648"/>
            <a:ext cx="6839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Dlib’s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68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이미지에서 왼쪽 눈과 오른쪽 눈에 대한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9528C6A0-72FE-40A0-97FD-20DB83CF0623}"/>
              </a:ext>
            </a:extLst>
          </p:cNvPr>
          <p:cNvGrpSpPr/>
          <p:nvPr/>
        </p:nvGrpSpPr>
        <p:grpSpPr>
          <a:xfrm>
            <a:off x="5171383" y="1935084"/>
            <a:ext cx="5020368" cy="1594193"/>
            <a:chOff x="5171383" y="1935084"/>
            <a:chExt cx="5020368" cy="159419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E56AC34-80BE-4A55-9A88-CC350CDEC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1383" y="1935084"/>
              <a:ext cx="5020368" cy="1594193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8A3E0EF-489C-4ACF-96C0-B2FD47174CAE}"/>
                </a:ext>
              </a:extLst>
            </p:cNvPr>
            <p:cNvSpPr/>
            <p:nvPr/>
          </p:nvSpPr>
          <p:spPr>
            <a:xfrm>
              <a:off x="6248400" y="2477453"/>
              <a:ext cx="1050131" cy="342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52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4ED550-E13D-47A4-8010-07CF2AA99EAE}"/>
              </a:ext>
            </a:extLst>
          </p:cNvPr>
          <p:cNvSpPr/>
          <p:nvPr/>
        </p:nvSpPr>
        <p:spPr>
          <a:xfrm>
            <a:off x="9237746" y="1793400"/>
            <a:ext cx="688806" cy="404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2. </a:t>
            </a:r>
            <a:r>
              <a:rPr kumimoji="1" lang="en-US" altLang="ko-Kore-KR" dirty="0" err="1"/>
              <a:t>Resnext</a:t>
            </a:r>
            <a:r>
              <a:rPr kumimoji="1" lang="en-US" altLang="ko-Kore-KR" dirty="0"/>
              <a:t>-based classification model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D05DD9-8FA8-44DF-A848-1E4E744064D3}"/>
              </a:ext>
            </a:extLst>
          </p:cNvPr>
          <p:cNvSpPr txBox="1"/>
          <p:nvPr/>
        </p:nvSpPr>
        <p:spPr>
          <a:xfrm>
            <a:off x="433605" y="2542444"/>
            <a:ext cx="1024689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Resnext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Aggregated residual transformations for deep neural networks (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Xie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et. al, 2017)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제시한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모델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ImageNet error rates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다른 사전 학습된 모델에 비해 낮아서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backbone model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eye,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closed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eye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셋을 이용해서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binary classification task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수행하는 모델 구축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Training, Validation, Test ratio 8:1:1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Resnext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pre-trained weight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사용해서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fine-tuning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 거침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Early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stop,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1e-6,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AdamW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optimizer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test set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93%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성능 달성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7B01C7-F8B3-4427-807D-F466994C155E}"/>
              </a:ext>
            </a:extLst>
          </p:cNvPr>
          <p:cNvSpPr txBox="1"/>
          <p:nvPr/>
        </p:nvSpPr>
        <p:spPr>
          <a:xfrm>
            <a:off x="0" y="5987821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Dollár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Tu, Z., &amp; He, K. (2017). Aggregated residual transformations for deep neural networks. In </a:t>
            </a:r>
            <a:r>
              <a:rPr lang="en-US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1492-1500).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295A6-EAC2-4019-9D59-7B0822D4DD6E}"/>
              </a:ext>
            </a:extLst>
          </p:cNvPr>
          <p:cNvSpPr txBox="1"/>
          <p:nvPr/>
        </p:nvSpPr>
        <p:spPr>
          <a:xfrm>
            <a:off x="0" y="6386428"/>
            <a:ext cx="10363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closed dataset :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http://parnec.nuaa.edu.cn/_upload/tpl/02/db/731/template731/pages/xtan/ClosedEyeDatabases.html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MRL dataset :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http://mrl.cs.vsb.cz/eyedataset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671F23-A3B0-4BFC-AE9F-5BABF8490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89214"/>
            <a:ext cx="5759116" cy="33877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55FF7AD-CFF2-4691-92F7-07F380736DA7}"/>
              </a:ext>
            </a:extLst>
          </p:cNvPr>
          <p:cNvGrpSpPr/>
          <p:nvPr/>
        </p:nvGrpSpPr>
        <p:grpSpPr>
          <a:xfrm>
            <a:off x="2954254" y="1556743"/>
            <a:ext cx="5502442" cy="830997"/>
            <a:chOff x="3994484" y="1556743"/>
            <a:chExt cx="5502442" cy="8309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0206CD-37FF-4642-8F7B-CB0DA8D6A849}"/>
                </a:ext>
              </a:extLst>
            </p:cNvPr>
            <p:cNvGrpSpPr/>
            <p:nvPr/>
          </p:nvGrpSpPr>
          <p:grpSpPr>
            <a:xfrm>
              <a:off x="4112663" y="1676966"/>
              <a:ext cx="5256093" cy="605999"/>
              <a:chOff x="4112663" y="1676966"/>
              <a:chExt cx="5256093" cy="6059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36BBE9-D7B7-4A75-AD95-13200E55001A}"/>
                  </a:ext>
                </a:extLst>
              </p:cNvPr>
              <p:cNvSpPr/>
              <p:nvPr/>
            </p:nvSpPr>
            <p:spPr>
              <a:xfrm>
                <a:off x="4112663" y="1676966"/>
                <a:ext cx="1068937" cy="59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CNN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8A5D931B-1A0C-4BB0-A1DA-291390F81390}"/>
                  </a:ext>
                </a:extLst>
              </p:cNvPr>
              <p:cNvCxnSpPr/>
              <p:nvPr/>
            </p:nvCxnSpPr>
            <p:spPr>
              <a:xfrm>
                <a:off x="5314950" y="1972241"/>
                <a:ext cx="390525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AA1B0E1-DA9F-4172-976E-474244ABB78F}"/>
                  </a:ext>
                </a:extLst>
              </p:cNvPr>
              <p:cNvSpPr/>
              <p:nvPr/>
            </p:nvSpPr>
            <p:spPr>
              <a:xfrm>
                <a:off x="5850289" y="1676966"/>
                <a:ext cx="1617311" cy="59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Resnext</a:t>
                </a:r>
                <a:endPara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(param-fixed)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D2F7832-1468-4B0B-B09F-8B5FBBF408BF}"/>
                  </a:ext>
                </a:extLst>
              </p:cNvPr>
              <p:cNvCxnSpPr/>
              <p:nvPr/>
            </p:nvCxnSpPr>
            <p:spPr>
              <a:xfrm>
                <a:off x="7623810" y="1972241"/>
                <a:ext cx="390525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CA3B015-AE57-4E9A-BEAF-2E7F214384EA}"/>
                  </a:ext>
                </a:extLst>
              </p:cNvPr>
              <p:cNvSpPr/>
              <p:nvPr/>
            </p:nvSpPr>
            <p:spPr>
              <a:xfrm>
                <a:off x="8170545" y="1692415"/>
                <a:ext cx="1198211" cy="5905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Fully</a:t>
                </a:r>
              </a:p>
              <a:p>
                <a:pPr algn="ctr"/>
                <a:r>
                  <a:rPr lang="en-US" altLang="ko-K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Connected</a:t>
                </a:r>
                <a:endPara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070590-31E4-41F3-850E-D71ADD6318BC}"/>
                </a:ext>
              </a:extLst>
            </p:cNvPr>
            <p:cNvSpPr/>
            <p:nvPr/>
          </p:nvSpPr>
          <p:spPr>
            <a:xfrm>
              <a:off x="3994484" y="1556743"/>
              <a:ext cx="5502442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D5DE74B-EEA3-4C86-BEAD-AF9CED244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74413"/>
              </p:ext>
            </p:extLst>
          </p:nvPr>
        </p:nvGraphicFramePr>
        <p:xfrm>
          <a:off x="8328526" y="4834900"/>
          <a:ext cx="323288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7628">
                  <a:extLst>
                    <a:ext uri="{9D8B030D-6E8A-4147-A177-3AD203B41FA5}">
                      <a16:colId xmlns:a16="http://schemas.microsoft.com/office/drawing/2014/main" val="20753752"/>
                    </a:ext>
                  </a:extLst>
                </a:gridCol>
                <a:gridCol w="1077628">
                  <a:extLst>
                    <a:ext uri="{9D8B030D-6E8A-4147-A177-3AD203B41FA5}">
                      <a16:colId xmlns:a16="http://schemas.microsoft.com/office/drawing/2014/main" val="44354332"/>
                    </a:ext>
                  </a:extLst>
                </a:gridCol>
                <a:gridCol w="1077628">
                  <a:extLst>
                    <a:ext uri="{9D8B030D-6E8A-4147-A177-3AD203B41FA5}">
                      <a16:colId xmlns:a16="http://schemas.microsoft.com/office/drawing/2014/main" val="12952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Closed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4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4102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4144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2920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8AF25C3-B75F-4B06-AC89-899AEAE42EEF}"/>
              </a:ext>
            </a:extLst>
          </p:cNvPr>
          <p:cNvSpPr txBox="1"/>
          <p:nvPr/>
        </p:nvSpPr>
        <p:spPr>
          <a:xfrm>
            <a:off x="9400206" y="4387618"/>
            <a:ext cx="117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&lt;Dataset&gt;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 descr="흐림이(가) 표시된 사진&#10;&#10;자동 생성된 설명">
            <a:extLst>
              <a:ext uri="{FF2B5EF4-FFF2-40B4-BE49-F238E27FC236}">
                <a16:creationId xmlns:a16="http://schemas.microsoft.com/office/drawing/2014/main" id="{2D529189-07F5-4DE5-84AD-E63084A93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43" y="1630562"/>
            <a:ext cx="679978" cy="692013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BF61FC-798B-4CD5-A0AA-5C5C75ECF103}"/>
              </a:ext>
            </a:extLst>
          </p:cNvPr>
          <p:cNvCxnSpPr/>
          <p:nvPr/>
        </p:nvCxnSpPr>
        <p:spPr>
          <a:xfrm>
            <a:off x="2405814" y="1987690"/>
            <a:ext cx="3905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A480607-2F99-4B1F-AB49-C4E263707220}"/>
              </a:ext>
            </a:extLst>
          </p:cNvPr>
          <p:cNvCxnSpPr/>
          <p:nvPr/>
        </p:nvCxnSpPr>
        <p:spPr>
          <a:xfrm>
            <a:off x="8686298" y="1987690"/>
            <a:ext cx="3905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FD8896-AAC8-4523-A971-14F266B2B82D}"/>
              </a:ext>
            </a:extLst>
          </p:cNvPr>
          <p:cNvSpPr txBox="1"/>
          <p:nvPr/>
        </p:nvSpPr>
        <p:spPr>
          <a:xfrm>
            <a:off x="9306425" y="1750523"/>
            <a:ext cx="2451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0~1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77B0FA-026D-45FE-8880-6AB9BF020C49}"/>
              </a:ext>
            </a:extLst>
          </p:cNvPr>
          <p:cNvSpPr txBox="1"/>
          <p:nvPr/>
        </p:nvSpPr>
        <p:spPr>
          <a:xfrm>
            <a:off x="10071648" y="1781145"/>
            <a:ext cx="13164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– closed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1 - open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15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3. MTCNN</a:t>
            </a:r>
            <a:endParaRPr kumimoji="1"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D05DD9-8FA8-44DF-A848-1E4E744064D3}"/>
              </a:ext>
            </a:extLst>
          </p:cNvPr>
          <p:cNvSpPr txBox="1"/>
          <p:nvPr/>
        </p:nvSpPr>
        <p:spPr>
          <a:xfrm>
            <a:off x="838200" y="3429000"/>
            <a:ext cx="91721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Joint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detection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alignment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using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multitask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cascaded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 networks (Zhang. et. al, 2016)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제시한 얼굴 검출 모델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P-net, R-net, O-net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 block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차례대로 통과하는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Cascade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이미지에서 얼굴을 탐지해 좌표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축의 최소값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x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축의 최댓값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축의 최소값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y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축의 최댓값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반환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얼굴이 여러 개라면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영역이 큰 얼굴만을 탐지함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얼굴이 검출되지 않는 경우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집중도 점수는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검출이라는 도메인이 동일함에 따라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별도의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fine-tuning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과정을 거치지 않고 바로 사용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7B01C7-F8B3-4427-807D-F466994C155E}"/>
              </a:ext>
            </a:extLst>
          </p:cNvPr>
          <p:cNvSpPr txBox="1"/>
          <p:nvPr/>
        </p:nvSpPr>
        <p:spPr>
          <a:xfrm>
            <a:off x="0" y="6551969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K., Zhang, Z., Li, Z., &amp;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(2016). Joint face detection and alignment using multitask cascaded convolutional networks. </a:t>
            </a:r>
            <a:r>
              <a:rPr lang="en-US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Signal Processing Letters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1499-1503.</a:t>
            </a:r>
            <a:endParaRPr lang="ko-KR" altLang="en-US" sz="11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7DF25-C068-4B62-B04F-C3347375F1A2}"/>
              </a:ext>
            </a:extLst>
          </p:cNvPr>
          <p:cNvGrpSpPr/>
          <p:nvPr/>
        </p:nvGrpSpPr>
        <p:grpSpPr>
          <a:xfrm>
            <a:off x="3018732" y="1612639"/>
            <a:ext cx="4903483" cy="1557077"/>
            <a:chOff x="3018732" y="1612639"/>
            <a:chExt cx="4903483" cy="15570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BBB0E2-2E7D-4681-8D5C-7ED489CB5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732" y="1612639"/>
              <a:ext cx="4903483" cy="155707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07DE79-387A-4337-801C-F7A8CC1C14E1}"/>
                </a:ext>
              </a:extLst>
            </p:cNvPr>
            <p:cNvSpPr/>
            <p:nvPr/>
          </p:nvSpPr>
          <p:spPr>
            <a:xfrm>
              <a:off x="4105275" y="2714625"/>
              <a:ext cx="1000125" cy="342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46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Calculate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05DD9-8FA8-44DF-A848-1E4E744064D3}"/>
                  </a:ext>
                </a:extLst>
              </p:cNvPr>
              <p:cNvSpPr txBox="1"/>
              <p:nvPr/>
            </p:nvSpPr>
            <p:spPr>
              <a:xfrm>
                <a:off x="972552" y="1852633"/>
                <a:ext cx="10246895" cy="437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Eye score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output from </a:t>
                </a:r>
                <a:r>
                  <a:rPr lang="en-US" altLang="ko-KR" sz="16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resnext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-based classification model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Movement degree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얼굴이 존재할 경우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 시점마다 얼굴 좌표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(from MTCNN)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저장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 시점과 직전 시점의 얼굴 좌표 간의 차이를 계산해서 움직임 정도로 간주함</a:t>
                </a:r>
                <a:endPara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나눔바른고딕" panose="020B0603020101020101" pitchFamily="50" charset="-127"/>
                  </a:rPr>
                  <a:t>movement degree = Average(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600" dirty="0">
                            <a:ea typeface="나눔바른고딕" panose="020B0603020101020101" pitchFamily="50" charset="-127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| 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𝑤𝑖𝑑𝑡h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600" dirty="0">
                            <a:ea typeface="나눔바른고딕" panose="020B0603020101020101" pitchFamily="50" charset="-127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| 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𝑤𝑖𝑑𝑡h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600" dirty="0">
                            <a:ea typeface="나눔바른고딕" panose="020B0603020101020101" pitchFamily="50" charset="-127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𝑚𝑖𝑛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| 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h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𝑒𝑖𝑔h𝑡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600" dirty="0">
                            <a:ea typeface="나눔바른고딕" panose="020B0603020101020101" pitchFamily="50" charset="-127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𝑚</m:t>
                            </m:r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𝑎𝑥</m:t>
                            </m:r>
                          </m:sub>
                          <m:sup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𝑡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altLang="ko-KR" sz="16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m:t>| 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h𝑒𝑖𝑔h𝑡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0~1 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사이의 값으로 반환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0</a:t>
                </a:r>
                <a:r>
                  <a:rPr lang="ko-KR" altLang="en-US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가까울 수록 움직임이 적어 좋은 </a:t>
                </a:r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score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b="1" dirty="0" err="1">
                    <a:highlight>
                      <a:srgbClr val="CFE2F3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TTancent</a:t>
                </a:r>
                <a:r>
                  <a:rPr lang="en-US" altLang="ko-KR" sz="1600" b="1" dirty="0">
                    <a:highlight>
                      <a:srgbClr val="CFE2F3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score</a:t>
                </a:r>
                <a:r>
                  <a:rPr lang="en-US" altLang="ko-KR" sz="1600" dirty="0">
                    <a:highlight>
                      <a:srgbClr val="CFE2F3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= eye score * (1 – movement degree)</a:t>
                </a:r>
              </a:p>
              <a:p>
                <a:pPr marL="742950" lvl="1" indent="-28575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05DD9-8FA8-44DF-A848-1E4E7440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52" y="1852633"/>
                <a:ext cx="10246895" cy="4372992"/>
              </a:xfrm>
              <a:prstGeom prst="rect">
                <a:avLst/>
              </a:prstGeom>
              <a:blipFill>
                <a:blip r:embed="rId3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4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제목 1">
            <a:extLst>
              <a:ext uri="{FF2B5EF4-FFF2-40B4-BE49-F238E27FC236}">
                <a16:creationId xmlns:a16="http://schemas.microsoft.com/office/drawing/2014/main" id="{DBCFE904-1A7B-4AB1-BDC2-1640F9B1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/>
              <a:t>Software Requirement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E2A8-F33D-4A34-9D4B-745B463DB235}"/>
              </a:ext>
            </a:extLst>
          </p:cNvPr>
          <p:cNvSpPr txBox="1"/>
          <p:nvPr/>
        </p:nvSpPr>
        <p:spPr>
          <a:xfrm>
            <a:off x="838200" y="2147887"/>
            <a:ext cx="10584657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b="1" dirty="0"/>
              <a:t>개발언어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파이썬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b="1" dirty="0"/>
              <a:t>Framework</a:t>
            </a:r>
            <a:r>
              <a:rPr kumimoji="1" lang="en-US" altLang="ko-KR" dirty="0"/>
              <a:t> : </a:t>
            </a:r>
            <a:r>
              <a:rPr kumimoji="1" lang="en-US" altLang="ko-KR" dirty="0" err="1"/>
              <a:t>Pytorch</a:t>
            </a:r>
            <a:r>
              <a:rPr kumimoji="1" lang="en-US" altLang="ko-KR" dirty="0"/>
              <a:t> 1.9.0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Google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Colaboratory</a:t>
            </a:r>
            <a:r>
              <a:rPr kumimoji="1" lang="ko-KR" altLang="en-US" dirty="0"/>
              <a:t>에서 진행 </a:t>
            </a:r>
            <a:r>
              <a:rPr kumimoji="1" lang="en-US" altLang="ko-KR" dirty="0"/>
              <a:t>+ with GPU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8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84CFD2-F527-4820-B780-78F3F7FB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의의 </a:t>
            </a:r>
            <a:r>
              <a:rPr kumimoji="1" lang="en-US" altLang="ko-KR" dirty="0"/>
              <a:t>or </a:t>
            </a:r>
            <a:r>
              <a:rPr kumimoji="1" lang="ko-KR" altLang="en-US"/>
              <a:t>어떻게 사용될 것인지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94DFB-F00C-45A7-97CF-23390CD6B2C1}"/>
              </a:ext>
            </a:extLst>
          </p:cNvPr>
          <p:cNvSpPr txBox="1"/>
          <p:nvPr/>
        </p:nvSpPr>
        <p:spPr>
          <a:xfrm>
            <a:off x="838200" y="2147887"/>
            <a:ext cx="10584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1. </a:t>
            </a:r>
          </a:p>
          <a:p>
            <a:r>
              <a:rPr kumimoji="1" lang="en-US" altLang="ko-KR" b="1" dirty="0"/>
              <a:t>2. </a:t>
            </a:r>
          </a:p>
          <a:p>
            <a:r>
              <a:rPr kumimoji="1" lang="en-US" altLang="ko-KR" b="1" dirty="0"/>
              <a:t>3.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734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84CFD2-F527-4820-B780-78F3F7FB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/>
              <a:t>Motivation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94DFB-F00C-45A7-97CF-23390CD6B2C1}"/>
              </a:ext>
            </a:extLst>
          </p:cNvPr>
          <p:cNvSpPr txBox="1"/>
          <p:nvPr/>
        </p:nvSpPr>
        <p:spPr>
          <a:xfrm>
            <a:off x="769143" y="2147887"/>
            <a:ext cx="10584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 err="1"/>
              <a:t>비대면</a:t>
            </a:r>
            <a:r>
              <a:rPr kumimoji="1" lang="ko-KR" altLang="en-US" b="1" dirty="0"/>
              <a:t> 시대에서 온라인 수업 증가에 따른 문제점</a:t>
            </a:r>
            <a:r>
              <a:rPr kumimoji="1" lang="en-US" altLang="ko-KR" b="1" dirty="0"/>
              <a:t>,,</a:t>
            </a:r>
          </a:p>
          <a:p>
            <a:pPr marL="285750" indent="-285750">
              <a:buFontTx/>
              <a:buChar char="-"/>
            </a:pPr>
            <a:r>
              <a:rPr kumimoji="1" lang="ko-KR" altLang="en-US" b="1" dirty="0"/>
              <a:t>학생들의  학업 성취도 저하</a:t>
            </a:r>
            <a:endParaRPr kumimoji="1" lang="en-US" altLang="ko-KR" b="1" dirty="0"/>
          </a:p>
          <a:p>
            <a:pPr marL="285750" indent="-285750">
              <a:buFontTx/>
              <a:buChar char="-"/>
            </a:pPr>
            <a:r>
              <a:rPr kumimoji="1" lang="ko-KR" altLang="en-US" b="1" dirty="0"/>
              <a:t>현 화상강의 플랫폼들의 한계 및 집중력 측정 시스템의 부재</a:t>
            </a:r>
            <a:endParaRPr kumimoji="1" lang="en-US" altLang="ko-KR" b="1" dirty="0"/>
          </a:p>
          <a:p>
            <a:pPr marL="285750" indent="-285750">
              <a:buFontTx/>
              <a:buChar char="-"/>
            </a:pPr>
            <a:r>
              <a:rPr kumimoji="1" lang="en-US" altLang="ko-KR" b="1" dirty="0"/>
              <a:t>AI</a:t>
            </a:r>
            <a:r>
              <a:rPr kumimoji="1" lang="ko-KR" altLang="en-US" b="1" dirty="0"/>
              <a:t>의 집중력 측정 </a:t>
            </a:r>
            <a:r>
              <a:rPr kumimoji="1" lang="en-US" altLang="ko-KR" b="1" dirty="0"/>
              <a:t>– </a:t>
            </a:r>
            <a:r>
              <a:rPr kumimoji="1" lang="ko-KR" altLang="en-US" b="1" dirty="0"/>
              <a:t>학생들과 </a:t>
            </a:r>
            <a:r>
              <a:rPr kumimoji="1" lang="ko-KR" altLang="en-US" b="1" dirty="0" err="1"/>
              <a:t>수업자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교수님</a:t>
            </a:r>
            <a:r>
              <a:rPr kumimoji="1" lang="en-US" altLang="ko-KR" b="1" dirty="0"/>
              <a:t>) </a:t>
            </a:r>
            <a:r>
              <a:rPr kumimoji="1" lang="ko-KR" altLang="en-US" b="1" dirty="0"/>
              <a:t>모두에게 필요한 기능일 것</a:t>
            </a:r>
            <a:endParaRPr kumimoji="1" lang="en-US" altLang="ko-KR" b="1" dirty="0"/>
          </a:p>
          <a:p>
            <a:pPr marL="742950" lvl="1" indent="-285750">
              <a:buFontTx/>
              <a:buChar char="-"/>
            </a:pPr>
            <a:r>
              <a:rPr kumimoji="1" lang="ko-KR" altLang="en-US" b="1" dirty="0"/>
              <a:t>학생들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본인의 집중도 체크 및 학습 동기 부여</a:t>
            </a:r>
            <a:endParaRPr kumimoji="1" lang="en-US" altLang="ko-KR" b="1" dirty="0"/>
          </a:p>
          <a:p>
            <a:pPr marL="742950" lvl="1" indent="-285750">
              <a:buFontTx/>
              <a:buChar char="-"/>
            </a:pPr>
            <a:r>
              <a:rPr kumimoji="1" lang="ko-KR" altLang="en-US" b="1" dirty="0" err="1"/>
              <a:t>교수자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학생들이 얼마나 잘 따라오고 있는지 확인 가능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새로운 학업 성취도 평가 방법</a:t>
            </a:r>
            <a:r>
              <a:rPr kumimoji="1" lang="en-US" altLang="ko-KR" b="1" dirty="0"/>
              <a:t>(maybe?)</a:t>
            </a:r>
          </a:p>
        </p:txBody>
      </p:sp>
    </p:spTree>
    <p:extLst>
      <p:ext uri="{BB962C8B-B14F-4D97-AF65-F5344CB8AC3E}">
        <p14:creationId xmlns:p14="http://schemas.microsoft.com/office/powerpoint/2010/main" val="118861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B84CFD2-F527-4820-B780-78F3F7FB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 err="1"/>
              <a:t>TTancent</a:t>
            </a:r>
            <a:r>
              <a:rPr kumimoji="1" lang="en-US" altLang="en-US" dirty="0"/>
              <a:t>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94DFB-F00C-45A7-97CF-23390CD6B2C1}"/>
              </a:ext>
            </a:extLst>
          </p:cNvPr>
          <p:cNvSpPr txBox="1"/>
          <p:nvPr/>
        </p:nvSpPr>
        <p:spPr>
          <a:xfrm>
            <a:off x="803671" y="2147887"/>
            <a:ext cx="10584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Functionality</a:t>
            </a:r>
          </a:p>
          <a:p>
            <a:r>
              <a:rPr kumimoji="1" lang="en-US" altLang="ko-KR" b="1" dirty="0"/>
              <a:t>1.  AI</a:t>
            </a:r>
            <a:r>
              <a:rPr kumimoji="1" lang="ko-KR" altLang="en-US" b="1" dirty="0"/>
              <a:t>를 이용한 화상강의 집중도 측정</a:t>
            </a:r>
            <a:endParaRPr kumimoji="1" lang="en-US" altLang="ko-KR" b="1" dirty="0"/>
          </a:p>
          <a:p>
            <a:r>
              <a:rPr kumimoji="1" lang="en-US" altLang="ko-KR" b="1" dirty="0"/>
              <a:t>2. </a:t>
            </a:r>
            <a:r>
              <a:rPr kumimoji="1" lang="ko-KR" altLang="en-US" b="1" dirty="0"/>
              <a:t>웹 </a:t>
            </a:r>
            <a:r>
              <a:rPr kumimoji="1" lang="en-US" altLang="ko-KR" b="1" dirty="0"/>
              <a:t>– </a:t>
            </a:r>
            <a:r>
              <a:rPr kumimoji="1" lang="ko-KR" altLang="en-US" b="1" dirty="0"/>
              <a:t>교수자와 학생 모두에게 </a:t>
            </a:r>
            <a:r>
              <a:rPr kumimoji="1" lang="en-US" altLang="ko-KR" b="1" dirty="0"/>
              <a:t>SCORE </a:t>
            </a:r>
            <a:r>
              <a:rPr kumimoji="1" lang="ko-KR" altLang="en-US" b="1" dirty="0"/>
              <a:t>제공</a:t>
            </a:r>
            <a:endParaRPr kumimoji="1" lang="en-US" altLang="ko-KR" b="1" dirty="0"/>
          </a:p>
          <a:p>
            <a:r>
              <a:rPr kumimoji="1" lang="en-US" altLang="ko-KR" b="1" dirty="0"/>
              <a:t>3. </a:t>
            </a:r>
            <a:r>
              <a:rPr kumimoji="1" lang="ko-KR" altLang="en-US" b="1" dirty="0"/>
              <a:t>학생들은 현재 자신의 위치 확인 가능</a:t>
            </a:r>
            <a:r>
              <a:rPr kumimoji="1" lang="en-US" altLang="ko-KR" b="1" dirty="0"/>
              <a:t> (</a:t>
            </a:r>
            <a:r>
              <a:rPr kumimoji="1" lang="ko-KR" altLang="en-US" b="1" dirty="0"/>
              <a:t>다른 </a:t>
            </a:r>
            <a:r>
              <a:rPr kumimoji="1" lang="ko-KR" altLang="en-US" b="1" dirty="0" err="1"/>
              <a:t>학생들과의</a:t>
            </a:r>
            <a:r>
              <a:rPr kumimoji="1" lang="ko-KR" altLang="en-US" b="1" dirty="0"/>
              <a:t> 점수 비교 가능</a:t>
            </a:r>
            <a:r>
              <a:rPr kumimoji="1" lang="en-US" altLang="ko-KR" b="1" dirty="0"/>
              <a:t>)</a:t>
            </a:r>
          </a:p>
          <a:p>
            <a:r>
              <a:rPr kumimoji="1" lang="en-US" altLang="ko-KR" b="1" dirty="0"/>
              <a:t>…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739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757F6-2DCD-644C-816E-72E6D54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Software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Requirement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CB79F-FB9E-7A4B-9D9E-5E6014BA2D91}"/>
              </a:ext>
            </a:extLst>
          </p:cNvPr>
          <p:cNvSpPr txBox="1"/>
          <p:nvPr/>
        </p:nvSpPr>
        <p:spPr>
          <a:xfrm>
            <a:off x="838200" y="2147887"/>
            <a:ext cx="10584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개발언어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TailwindCSS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Database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Postgresql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웹 라이브러리</a:t>
            </a:r>
            <a:r>
              <a:rPr kumimoji="1" lang="en-US" altLang="ko-KR" dirty="0"/>
              <a:t>: Flask(100%)</a:t>
            </a:r>
          </a:p>
          <a:p>
            <a:endParaRPr kumimoji="1" lang="en-US" altLang="ko-KR" dirty="0"/>
          </a:p>
          <a:p>
            <a:r>
              <a:rPr kumimoji="1" lang="ko-KR" altLang="en-US" b="1" dirty="0"/>
              <a:t>개발 목적</a:t>
            </a:r>
            <a:r>
              <a:rPr kumimoji="1" lang="en-US" altLang="ko-KR" dirty="0"/>
              <a:t>:</a:t>
            </a:r>
            <a:r>
              <a:rPr kumimoji="1" lang="ko-KR" altLang="en-US" dirty="0"/>
              <a:t> 클라이언트에서 수집하는 유저의 데이터를 </a:t>
            </a:r>
            <a:r>
              <a:rPr kumimoji="1" lang="ko-KR" altLang="en-US" dirty="0" err="1"/>
              <a:t>교수자와</a:t>
            </a:r>
            <a:r>
              <a:rPr kumimoji="1" lang="ko-KR" altLang="en-US" dirty="0"/>
              <a:t> 학생이 모두 편하게 볼 수 있도록 </a:t>
            </a:r>
            <a:r>
              <a:rPr kumimoji="1" lang="en-US" altLang="ko-KR" dirty="0"/>
              <a:t>	</a:t>
            </a:r>
            <a:r>
              <a:rPr kumimoji="1" lang="ko-KR" altLang="en-US" dirty="0"/>
              <a:t> </a:t>
            </a:r>
            <a:r>
              <a:rPr kumimoji="1" lang="en-US" altLang="ko-KR" dirty="0"/>
              <a:t>	</a:t>
            </a:r>
            <a:r>
              <a:rPr kumimoji="1" lang="ko-KR" altLang="en-US" dirty="0"/>
              <a:t>   정리하고 시각화 하는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호스팅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gabia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호스팅 서버를 사용하여 </a:t>
            </a:r>
            <a:r>
              <a:rPr kumimoji="1" lang="en-US" altLang="ko-KR" dirty="0"/>
              <a:t>https</a:t>
            </a:r>
            <a:r>
              <a:rPr kumimoji="1" lang="ko-KR" altLang="en-US" dirty="0"/>
              <a:t>보안과 </a:t>
            </a:r>
            <a:r>
              <a:rPr kumimoji="1" lang="en-US" altLang="ko-KR" dirty="0" err="1"/>
              <a:t>postgresql</a:t>
            </a:r>
            <a:r>
              <a:rPr kumimoji="1" lang="ko-KR" altLang="en-US" dirty="0"/>
              <a:t>보안을 모두 할 수 </a:t>
            </a:r>
            <a:r>
              <a:rPr kumimoji="1" lang="ko-KR" altLang="en-US" dirty="0" err="1"/>
              <a:t>있도록함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b="1" dirty="0" err="1"/>
              <a:t>추가기능</a:t>
            </a:r>
            <a:r>
              <a:rPr kumimoji="1" lang="en-US" altLang="ko-KR" dirty="0"/>
              <a:t>:</a:t>
            </a:r>
            <a:r>
              <a:rPr kumimoji="1" lang="ko-KR" altLang="en-US" dirty="0"/>
              <a:t> 클라이언트에서 로그인 시에 쉽게 로그인 할 수 있도록 인증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제공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757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543CD-6328-8346-8268-A4303557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User Interface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(Student)</a:t>
            </a:r>
            <a:endParaRPr kumimoji="1" lang="ko-Kore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37703F2-1C94-5542-92BA-A0F23CFE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3" y="1934560"/>
            <a:ext cx="4752603" cy="3663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FF261B-FBA2-084F-ADA8-19073AF630C1}"/>
              </a:ext>
            </a:extLst>
          </p:cNvPr>
          <p:cNvSpPr txBox="1"/>
          <p:nvPr/>
        </p:nvSpPr>
        <p:spPr>
          <a:xfrm>
            <a:off x="274164" y="5587752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나의 위치를 파악하여 동기부여가 될 수 있도록 </a:t>
            </a:r>
            <a:endParaRPr kumimoji="1" lang="en-US" altLang="ko-KR" sz="1200" dirty="0"/>
          </a:p>
          <a:p>
            <a:pPr algn="ctr"/>
            <a:r>
              <a:rPr kumimoji="1" lang="ko-KR" altLang="en-US" sz="1200" b="1" dirty="0"/>
              <a:t>랭킹 시스템</a:t>
            </a:r>
            <a:r>
              <a:rPr kumimoji="1" lang="ko-KR" altLang="en-US" sz="1200" dirty="0"/>
              <a:t> 제공</a:t>
            </a:r>
            <a:endParaRPr kumimoji="1" lang="en-US" altLang="ko-KR" sz="12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218580-3377-DE41-A2CD-1DC5C36FB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9585"/>
            <a:ext cx="5502936" cy="2236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3DB59-537A-3D47-B1CB-4B9C6AAF5340}"/>
              </a:ext>
            </a:extLst>
          </p:cNvPr>
          <p:cNvSpPr txBox="1"/>
          <p:nvPr/>
        </p:nvSpPr>
        <p:spPr>
          <a:xfrm>
            <a:off x="5698475" y="34290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다른 유저의 정보 조회</a:t>
            </a:r>
            <a:endParaRPr kumimoji="1" lang="en-US" altLang="ko-KR" sz="12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B931F6B-6B41-3B4E-A8DB-783DBF2B9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61902"/>
            <a:ext cx="5007615" cy="1938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B2DED3-55BD-A14B-B495-88264BF85E4D}"/>
              </a:ext>
            </a:extLst>
          </p:cNvPr>
          <p:cNvSpPr txBox="1"/>
          <p:nvPr/>
        </p:nvSpPr>
        <p:spPr>
          <a:xfrm>
            <a:off x="5845815" y="5723325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간편한 수업 검색기능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6215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6003FE-F119-4D30-866B-01C970F5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User Interface</a:t>
            </a:r>
            <a:r>
              <a:rPr kumimoji="1" lang="ko-KR" altLang="en-US" dirty="0"/>
              <a:t> </a:t>
            </a:r>
            <a:r>
              <a:rPr kumimoji="1" lang="en-US" altLang="ko-KR" dirty="0"/>
              <a:t>(Student)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67FB-A5BA-4F39-8311-F0801CF624EB}"/>
              </a:ext>
            </a:extLst>
          </p:cNvPr>
          <p:cNvSpPr txBox="1"/>
          <p:nvPr/>
        </p:nvSpPr>
        <p:spPr>
          <a:xfrm>
            <a:off x="1238250" y="184785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ko-KR" altLang="en-US" dirty="0"/>
              <a:t>화면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CCB74B-535E-4F5D-886E-990FCA2E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3" y="3039159"/>
            <a:ext cx="2606790" cy="23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543CD-6328-8346-8268-A4303557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User Interface</a:t>
            </a:r>
            <a:r>
              <a:rPr kumimoji="1" lang="ko-KR" altLang="en-US" dirty="0"/>
              <a:t> </a:t>
            </a:r>
            <a:r>
              <a:rPr kumimoji="1" lang="en-US" altLang="ko-KR" dirty="0"/>
              <a:t>(Professor,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Teacher)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F261B-FBA2-084F-ADA8-19073AF630C1}"/>
              </a:ext>
            </a:extLst>
          </p:cNvPr>
          <p:cNvSpPr txBox="1"/>
          <p:nvPr/>
        </p:nvSpPr>
        <p:spPr>
          <a:xfrm>
            <a:off x="274164" y="5587752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/>
              <a:t>간단한 수업 요약을 확인 </a:t>
            </a:r>
            <a:r>
              <a:rPr kumimoji="1" lang="ko-KR" altLang="en-US" sz="1200" dirty="0"/>
              <a:t>가능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학생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교수 모두 가능</a:t>
            </a:r>
            <a:r>
              <a:rPr kumimoji="1" lang="en-US" altLang="ko-KR" sz="1200" dirty="0"/>
              <a:t>)</a:t>
            </a:r>
          </a:p>
          <a:p>
            <a:pPr algn="ctr"/>
            <a:endParaRPr kumimoji="1" lang="en-US" altLang="ko-KR" sz="1200" dirty="0"/>
          </a:p>
          <a:p>
            <a:pPr algn="ctr"/>
            <a:r>
              <a:rPr kumimoji="1" lang="ko-KR" altLang="en-US" sz="1200" dirty="0"/>
              <a:t>본인 수업에 참여한 학생들의 </a:t>
            </a:r>
            <a:r>
              <a:rPr kumimoji="1" lang="ko-KR" altLang="en-US" sz="1200" dirty="0" err="1"/>
              <a:t>집중도를</a:t>
            </a:r>
            <a:r>
              <a:rPr kumimoji="1" lang="ko-KR" altLang="en-US" sz="1200" dirty="0"/>
              <a:t> 확인하여</a:t>
            </a:r>
            <a:endParaRPr kumimoji="1" lang="en-US" altLang="ko-KR" sz="1200" dirty="0"/>
          </a:p>
          <a:p>
            <a:pPr algn="ctr"/>
            <a:r>
              <a:rPr kumimoji="1" lang="ko-KR" altLang="en-US" sz="1200" b="1" dirty="0"/>
              <a:t>어떤 학생이 수업을 열심히 들었는지 확인이 가능</a:t>
            </a:r>
            <a:endParaRPr kumimoji="1" lang="en-US" altLang="ko-KR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3DB59-537A-3D47-B1CB-4B9C6AAF5340}"/>
              </a:ext>
            </a:extLst>
          </p:cNvPr>
          <p:cNvSpPr txBox="1"/>
          <p:nvPr/>
        </p:nvSpPr>
        <p:spPr>
          <a:xfrm>
            <a:off x="5912963" y="600325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쉽고 간편한 수업 생성과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코드 입력을 통한 수업 시작</a:t>
            </a:r>
            <a:endParaRPr kumimoji="1" lang="en-US" altLang="ko-KR" sz="12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A056C5D-2C0B-D846-8DF8-DCE7C78EF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" t="2548" r="13532" b="4983"/>
          <a:stretch/>
        </p:blipFill>
        <p:spPr>
          <a:xfrm>
            <a:off x="7144874" y="1489567"/>
            <a:ext cx="2788357" cy="2382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F43D9C-0B37-3B45-BFFA-2201BACCD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35" y="3990963"/>
            <a:ext cx="3580456" cy="1893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11C6E2-D808-B54A-AC92-788AABF7F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98" y="1535955"/>
            <a:ext cx="4308904" cy="37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543CD-6328-8346-8268-A4303557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Software Engineering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(Security &amp; UX)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F261B-FBA2-084F-ADA8-19073AF630C1}"/>
              </a:ext>
            </a:extLst>
          </p:cNvPr>
          <p:cNvSpPr txBox="1"/>
          <p:nvPr/>
        </p:nvSpPr>
        <p:spPr>
          <a:xfrm>
            <a:off x="274164" y="5587752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모든 페이지에서 데스크톱과 모바일 모두 지원하는 </a:t>
            </a:r>
            <a:endParaRPr kumimoji="1" lang="en-US" altLang="ko-KR" sz="1200" dirty="0"/>
          </a:p>
          <a:p>
            <a:pPr algn="ctr"/>
            <a:r>
              <a:rPr kumimoji="1" lang="en-US" altLang="ko-KR" sz="1200" b="1" dirty="0"/>
              <a:t>100%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반응형</a:t>
            </a:r>
            <a:r>
              <a:rPr kumimoji="1" lang="ko-KR" altLang="en-US" sz="1200" b="1" dirty="0"/>
              <a:t> 웹사이트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모바일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버전</a:t>
            </a:r>
            <a:r>
              <a:rPr kumimoji="1" lang="en-US" altLang="ko-KR" sz="1200" b="1" dirty="0"/>
              <a:t>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3DB59-537A-3D47-B1CB-4B9C6AAF5340}"/>
              </a:ext>
            </a:extLst>
          </p:cNvPr>
          <p:cNvSpPr txBox="1"/>
          <p:nvPr/>
        </p:nvSpPr>
        <p:spPr>
          <a:xfrm>
            <a:off x="6548752" y="4788782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데이터베이스의 비밀번호 데이터는 </a:t>
            </a:r>
            <a:r>
              <a:rPr kumimoji="1" lang="ko-KR" altLang="en-US" sz="1200" dirty="0" err="1"/>
              <a:t>해시화하여</a:t>
            </a:r>
            <a:r>
              <a:rPr kumimoji="1" lang="ko-KR" altLang="en-US" sz="1200" dirty="0"/>
              <a:t> 저장함으로서</a:t>
            </a:r>
          </a:p>
          <a:p>
            <a:pPr algn="ctr"/>
            <a:r>
              <a:rPr kumimoji="1" lang="ko-KR" altLang="en-US" sz="1200" b="1" dirty="0"/>
              <a:t>데이터베이스가 노출되어도 개인정보는 철저하게 보관됨</a:t>
            </a:r>
            <a:endParaRPr kumimoji="1" lang="en-US" altLang="ko-KR" sz="1200" b="1" dirty="0"/>
          </a:p>
          <a:p>
            <a:pPr algn="ctr"/>
            <a:endParaRPr kumimoji="1" lang="en-US" altLang="ko-KR" sz="1200" b="1" dirty="0"/>
          </a:p>
          <a:p>
            <a:pPr algn="ctr"/>
            <a:r>
              <a:rPr kumimoji="1" lang="ko-KR" altLang="en-US" sz="1200" dirty="0"/>
              <a:t>암호화된 값은 원래 값으로 풀 수 없도록 설계되어 있기 때문에</a:t>
            </a:r>
            <a:r>
              <a:rPr kumimoji="1" lang="en-US" altLang="ko-KR" sz="1200" dirty="0"/>
              <a:t>,</a:t>
            </a:r>
          </a:p>
          <a:p>
            <a:pPr algn="ctr"/>
            <a:r>
              <a:rPr kumimoji="1" lang="ko-KR" altLang="en-US" sz="1200" b="1" dirty="0"/>
              <a:t>서버 관리자도 비밀번호를 볼 수 없도록 설계함</a:t>
            </a:r>
            <a:r>
              <a:rPr kumimoji="1" lang="en-US" altLang="ko-KR" sz="1200" b="1" dirty="0"/>
              <a:t>.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668914FA-F12D-2247-8260-81E50F0B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5" y="1591316"/>
            <a:ext cx="3563186" cy="399643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FE58291-AF62-1645-AAD5-4F5E22E7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384" y="1699774"/>
            <a:ext cx="1769866" cy="37795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3F6E0D-C755-7F49-9886-AA10FCFD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82800"/>
            <a:ext cx="5916095" cy="2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4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A5C349-BA20-4164-9C2B-A5C34C4F5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8" t="19246" r="58149" b="67421"/>
          <a:stretch/>
        </p:blipFill>
        <p:spPr>
          <a:xfrm>
            <a:off x="500936" y="1743325"/>
            <a:ext cx="2007047" cy="1876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EDE71C-2D9C-451E-91C9-323D712F3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9014" r="22521" b="68348"/>
          <a:stretch/>
        </p:blipFill>
        <p:spPr>
          <a:xfrm>
            <a:off x="500936" y="3597969"/>
            <a:ext cx="3484087" cy="1796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560B6B-76DC-4422-852C-2EA81D58C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54" t="16579" r="26464" b="64058"/>
          <a:stretch/>
        </p:blipFill>
        <p:spPr>
          <a:xfrm>
            <a:off x="6179521" y="1727420"/>
            <a:ext cx="2774930" cy="30155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E85060-1C2F-4C1E-814D-3F1F545B0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36" t="21218" r="17970" b="60000"/>
          <a:stretch/>
        </p:blipFill>
        <p:spPr>
          <a:xfrm>
            <a:off x="9272451" y="1816871"/>
            <a:ext cx="2582895" cy="2926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B8F585-DE4A-4387-8887-5B4CCD4F3F7D}"/>
              </a:ext>
            </a:extLst>
          </p:cNvPr>
          <p:cNvSpPr txBox="1"/>
          <p:nvPr/>
        </p:nvSpPr>
        <p:spPr>
          <a:xfrm>
            <a:off x="427893" y="115443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B5C2D-CF4E-4640-9E3C-CC9C0BCFB668}"/>
              </a:ext>
            </a:extLst>
          </p:cNvPr>
          <p:cNvSpPr txBox="1"/>
          <p:nvPr/>
        </p:nvSpPr>
        <p:spPr>
          <a:xfrm>
            <a:off x="790493" y="123086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Login Page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70AC8-D5CC-430C-A537-0A1FCE5719ED}"/>
              </a:ext>
            </a:extLst>
          </p:cNvPr>
          <p:cNvSpPr txBox="1"/>
          <p:nvPr/>
        </p:nvSpPr>
        <p:spPr>
          <a:xfrm>
            <a:off x="6257519" y="113236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2DC3F8-7C6F-4E7E-A58E-AA8CEC9612BF}"/>
              </a:ext>
            </a:extLst>
          </p:cNvPr>
          <p:cNvSpPr txBox="1"/>
          <p:nvPr/>
        </p:nvSpPr>
        <p:spPr>
          <a:xfrm>
            <a:off x="6620119" y="120879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 Page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F427F1-2693-4B8B-9DB9-7B5A9FFF6290}"/>
              </a:ext>
            </a:extLst>
          </p:cNvPr>
          <p:cNvSpPr/>
          <p:nvPr/>
        </p:nvSpPr>
        <p:spPr>
          <a:xfrm>
            <a:off x="6446770" y="2528513"/>
            <a:ext cx="1099013" cy="2305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E6C2F9-1074-4180-AF8A-68C6750A9139}"/>
              </a:ext>
            </a:extLst>
          </p:cNvPr>
          <p:cNvSpPr txBox="1"/>
          <p:nvPr/>
        </p:nvSpPr>
        <p:spPr>
          <a:xfrm>
            <a:off x="2507983" y="2619133"/>
            <a:ext cx="325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Email, Password, Class-id </a:t>
            </a:r>
            <a:r>
              <a:rPr lang="ko-KR" altLang="en-US" sz="1400" dirty="0"/>
              <a:t>순차 입력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809A-1067-4FFC-B1B2-A326C17995F4}"/>
              </a:ext>
            </a:extLst>
          </p:cNvPr>
          <p:cNvSpPr txBox="1"/>
          <p:nvPr/>
        </p:nvSpPr>
        <p:spPr>
          <a:xfrm>
            <a:off x="2507983" y="3334668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미입력</a:t>
            </a:r>
            <a:r>
              <a:rPr lang="ko-KR" altLang="en-US" sz="1400" dirty="0"/>
              <a:t> 시 경고 메시지 출력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86B8A-61F0-43A5-AC90-AEBB3963342D}"/>
              </a:ext>
            </a:extLst>
          </p:cNvPr>
          <p:cNvSpPr txBox="1"/>
          <p:nvPr/>
        </p:nvSpPr>
        <p:spPr>
          <a:xfrm>
            <a:off x="2493085" y="2972134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입력 데이터 불일치 시 경고 메시지 출력</a:t>
            </a:r>
            <a:endParaRPr lang="en-US" altLang="ko-KR" sz="14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FE8DC8-CF8D-484E-8A79-BD5BB26BE6E0}"/>
              </a:ext>
            </a:extLst>
          </p:cNvPr>
          <p:cNvGrpSpPr/>
          <p:nvPr/>
        </p:nvGrpSpPr>
        <p:grpSpPr>
          <a:xfrm>
            <a:off x="240181" y="5542057"/>
            <a:ext cx="5634095" cy="898483"/>
            <a:chOff x="240181" y="5542057"/>
            <a:chExt cx="5634095" cy="8984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05816B-CE94-4746-BA90-04FE368675F5}"/>
                </a:ext>
              </a:extLst>
            </p:cNvPr>
            <p:cNvSpPr/>
            <p:nvPr/>
          </p:nvSpPr>
          <p:spPr>
            <a:xfrm>
              <a:off x="2061692" y="5613611"/>
              <a:ext cx="1461398" cy="755374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Database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5455AE-746C-4301-B11E-FD1F79798EF8}"/>
                </a:ext>
              </a:extLst>
            </p:cNvPr>
            <p:cNvSpPr/>
            <p:nvPr/>
          </p:nvSpPr>
          <p:spPr>
            <a:xfrm>
              <a:off x="240181" y="5542057"/>
              <a:ext cx="1461398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Email input</a:t>
              </a:r>
              <a:endParaRPr lang="ko-KR" altLang="en-US" sz="11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8B14E6-4F79-4744-93E7-0417130A5954}"/>
                </a:ext>
              </a:extLst>
            </p:cNvPr>
            <p:cNvSpPr/>
            <p:nvPr/>
          </p:nvSpPr>
          <p:spPr>
            <a:xfrm>
              <a:off x="240181" y="5860102"/>
              <a:ext cx="1461398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Password input</a:t>
              </a:r>
              <a:endParaRPr lang="ko-KR" altLang="en-US" sz="11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D28D695-12FC-4EBD-939E-BD124B707143}"/>
                </a:ext>
              </a:extLst>
            </p:cNvPr>
            <p:cNvSpPr/>
            <p:nvPr/>
          </p:nvSpPr>
          <p:spPr>
            <a:xfrm>
              <a:off x="240181" y="6178147"/>
              <a:ext cx="1461398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Class-id input</a:t>
              </a:r>
              <a:endParaRPr lang="ko-KR" altLang="en-US" sz="11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AEABCD-C300-4ED0-B144-CF26401AEBF2}"/>
                </a:ext>
              </a:extLst>
            </p:cNvPr>
            <p:cNvSpPr/>
            <p:nvPr/>
          </p:nvSpPr>
          <p:spPr>
            <a:xfrm>
              <a:off x="3883204" y="5681199"/>
              <a:ext cx="879627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Success</a:t>
              </a:r>
              <a:endParaRPr lang="ko-KR" altLang="en-US" sz="11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EDFC0B-467E-4D7E-95C5-D7690345AFD2}"/>
                </a:ext>
              </a:extLst>
            </p:cNvPr>
            <p:cNvSpPr/>
            <p:nvPr/>
          </p:nvSpPr>
          <p:spPr>
            <a:xfrm>
              <a:off x="3883204" y="6039004"/>
              <a:ext cx="879627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Fail</a:t>
              </a:r>
              <a:endParaRPr lang="ko-KR" altLang="en-US" sz="11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634D06-B2E7-4047-9A86-96C734360F58}"/>
                </a:ext>
              </a:extLst>
            </p:cNvPr>
            <p:cNvSpPr/>
            <p:nvPr/>
          </p:nvSpPr>
          <p:spPr>
            <a:xfrm>
              <a:off x="4994649" y="5681199"/>
              <a:ext cx="879627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Warning!</a:t>
              </a:r>
              <a:endParaRPr lang="ko-KR" altLang="en-US" sz="11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0A67E11-9F0D-46B6-A6B8-74E799236058}"/>
                </a:ext>
              </a:extLst>
            </p:cNvPr>
            <p:cNvSpPr/>
            <p:nvPr/>
          </p:nvSpPr>
          <p:spPr>
            <a:xfrm>
              <a:off x="4994649" y="6039004"/>
              <a:ext cx="879627" cy="262393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Connect</a:t>
              </a:r>
              <a:endParaRPr lang="ko-KR" altLang="en-US" sz="1100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EFB4919E-6E9E-478A-BDDB-1FD8BB604B86}"/>
                </a:ext>
              </a:extLst>
            </p:cNvPr>
            <p:cNvSpPr/>
            <p:nvPr/>
          </p:nvSpPr>
          <p:spPr>
            <a:xfrm>
              <a:off x="1818546" y="5860102"/>
              <a:ext cx="114851" cy="262393"/>
            </a:xfrm>
            <a:prstGeom prst="rightArrow">
              <a:avLst/>
            </a:prstGeom>
            <a:solidFill>
              <a:srgbClr val="E99627"/>
            </a:solidFill>
            <a:ln>
              <a:solidFill>
                <a:srgbClr val="E99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A0CB750C-E910-4BBE-A3E5-9AF961EEF5BF}"/>
                </a:ext>
              </a:extLst>
            </p:cNvPr>
            <p:cNvSpPr/>
            <p:nvPr/>
          </p:nvSpPr>
          <p:spPr>
            <a:xfrm>
              <a:off x="3651386" y="5860102"/>
              <a:ext cx="114851" cy="262393"/>
            </a:xfrm>
            <a:prstGeom prst="rightArrow">
              <a:avLst/>
            </a:prstGeom>
            <a:solidFill>
              <a:srgbClr val="E99627"/>
            </a:solidFill>
            <a:ln>
              <a:solidFill>
                <a:srgbClr val="E99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9C6A91C-1119-4D68-B2E7-77E326C20EA8}"/>
                </a:ext>
              </a:extLst>
            </p:cNvPr>
            <p:cNvCxnSpPr>
              <a:stCxn id="27" idx="3"/>
              <a:endCxn id="29" idx="1"/>
            </p:cNvCxnSpPr>
            <p:nvPr/>
          </p:nvCxnSpPr>
          <p:spPr>
            <a:xfrm>
              <a:off x="4762831" y="5812396"/>
              <a:ext cx="231818" cy="0"/>
            </a:xfrm>
            <a:prstGeom prst="straightConnector1">
              <a:avLst/>
            </a:prstGeom>
            <a:ln>
              <a:solidFill>
                <a:srgbClr val="E996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C0B9D48-6EF5-4426-A4C1-1C399077CB54}"/>
                </a:ext>
              </a:extLst>
            </p:cNvPr>
            <p:cNvCxnSpPr>
              <a:stCxn id="28" idx="3"/>
              <a:endCxn id="30" idx="1"/>
            </p:cNvCxnSpPr>
            <p:nvPr/>
          </p:nvCxnSpPr>
          <p:spPr>
            <a:xfrm>
              <a:off x="4762831" y="6170201"/>
              <a:ext cx="231818" cy="0"/>
            </a:xfrm>
            <a:prstGeom prst="straightConnector1">
              <a:avLst/>
            </a:prstGeom>
            <a:ln>
              <a:solidFill>
                <a:srgbClr val="E996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26513AF-5331-4D00-9400-EB90E3A2C869}"/>
              </a:ext>
            </a:extLst>
          </p:cNvPr>
          <p:cNvSpPr txBox="1"/>
          <p:nvPr/>
        </p:nvSpPr>
        <p:spPr>
          <a:xfrm>
            <a:off x="6446770" y="4892240"/>
            <a:ext cx="384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Start </a:t>
            </a:r>
            <a:r>
              <a:rPr lang="ko-KR" altLang="en-US" sz="1400" dirty="0"/>
              <a:t>버튼 클릭 시 </a:t>
            </a:r>
            <a:r>
              <a:rPr lang="en-US" altLang="ko-KR" sz="1400" dirty="0"/>
              <a:t>Video </a:t>
            </a:r>
            <a:r>
              <a:rPr lang="ko-KR" altLang="en-US" sz="1400" dirty="0"/>
              <a:t>출력 이벤트 발생</a:t>
            </a:r>
            <a:endParaRPr lang="en-US" altLang="ko-KR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1FFB01-C466-4AF7-BEE1-119AD373F6A6}"/>
              </a:ext>
            </a:extLst>
          </p:cNvPr>
          <p:cNvSpPr txBox="1"/>
          <p:nvPr/>
        </p:nvSpPr>
        <p:spPr>
          <a:xfrm>
            <a:off x="6446770" y="5234280"/>
            <a:ext cx="4681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Video </a:t>
            </a:r>
            <a:r>
              <a:rPr lang="ko-KR" altLang="en-US" sz="1400" dirty="0"/>
              <a:t>프레임 이미지로 </a:t>
            </a:r>
            <a:r>
              <a:rPr lang="en-US" altLang="ko-KR" sz="1400" dirty="0"/>
              <a:t>face detection, eye detection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C8AAA0-25A3-4394-AAF3-2441DCA4C64A}"/>
              </a:ext>
            </a:extLst>
          </p:cNvPr>
          <p:cNvSpPr txBox="1"/>
          <p:nvPr/>
        </p:nvSpPr>
        <p:spPr>
          <a:xfrm>
            <a:off x="6446770" y="5571743"/>
            <a:ext cx="4069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ko-KR" altLang="en-US" sz="1400" dirty="0"/>
              <a:t>추출된 </a:t>
            </a:r>
            <a:r>
              <a:rPr lang="en-US" altLang="ko-KR" sz="1400" dirty="0"/>
              <a:t>eye image</a:t>
            </a:r>
            <a:r>
              <a:rPr lang="ko-KR" altLang="en-US" sz="1400" dirty="0"/>
              <a:t>로 실시간 집중도 점수 계산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FD8EFB-BD27-4B6A-96F6-FE16D87735A5}"/>
              </a:ext>
            </a:extLst>
          </p:cNvPr>
          <p:cNvSpPr txBox="1"/>
          <p:nvPr/>
        </p:nvSpPr>
        <p:spPr>
          <a:xfrm>
            <a:off x="6446770" y="5891650"/>
            <a:ext cx="426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4) </a:t>
            </a:r>
            <a:r>
              <a:rPr lang="ko-KR" altLang="en-US" sz="1400" dirty="0"/>
              <a:t>산출된 집중도 점수</a:t>
            </a:r>
            <a:r>
              <a:rPr lang="en-US" altLang="ko-KR" sz="1400" dirty="0"/>
              <a:t>(Score) </a:t>
            </a:r>
            <a:r>
              <a:rPr lang="ko-KR" altLang="en-US" sz="1400" dirty="0"/>
              <a:t>데이터베이스에 전송</a:t>
            </a:r>
            <a:endParaRPr lang="en-US" altLang="ko-KR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42E81-B0AA-4246-8A4F-955211EA2CD1}"/>
              </a:ext>
            </a:extLst>
          </p:cNvPr>
          <p:cNvSpPr txBox="1"/>
          <p:nvPr/>
        </p:nvSpPr>
        <p:spPr>
          <a:xfrm>
            <a:off x="6438819" y="6215329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 End </a:t>
            </a:r>
            <a:r>
              <a:rPr lang="ko-KR" altLang="en-US" sz="1400" dirty="0"/>
              <a:t>버튼 클릭 시 창 종료</a:t>
            </a:r>
            <a:endParaRPr lang="en-US" altLang="ko-KR" sz="1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B489506-F397-4071-BF59-4F1D28CC729A}"/>
              </a:ext>
            </a:extLst>
          </p:cNvPr>
          <p:cNvGrpSpPr/>
          <p:nvPr/>
        </p:nvGrpSpPr>
        <p:grpSpPr>
          <a:xfrm>
            <a:off x="5628476" y="200320"/>
            <a:ext cx="6318573" cy="756801"/>
            <a:chOff x="5035227" y="277460"/>
            <a:chExt cx="6318573" cy="7568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C5FA5FB-041A-4F3C-9CC3-00F3CD5C1BBC}"/>
                </a:ext>
              </a:extLst>
            </p:cNvPr>
            <p:cNvSpPr/>
            <p:nvPr/>
          </p:nvSpPr>
          <p:spPr>
            <a:xfrm>
              <a:off x="5035227" y="278887"/>
              <a:ext cx="1106614" cy="755374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Video</a:t>
              </a:r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C5FA5FB-041A-4F3C-9CC3-00F3CD5C1BBC}"/>
                </a:ext>
              </a:extLst>
            </p:cNvPr>
            <p:cNvSpPr/>
            <p:nvPr/>
          </p:nvSpPr>
          <p:spPr>
            <a:xfrm>
              <a:off x="6016847" y="407418"/>
              <a:ext cx="843943" cy="508344"/>
            </a:xfrm>
            <a:prstGeom prst="rect">
              <a:avLst/>
            </a:prstGeom>
            <a:solidFill>
              <a:srgbClr val="D88516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/>
                <a:t>Frame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CF0FA5E-EA69-4D31-B75B-141751FB8967}"/>
                </a:ext>
              </a:extLst>
            </p:cNvPr>
            <p:cNvSpPr/>
            <p:nvPr/>
          </p:nvSpPr>
          <p:spPr>
            <a:xfrm>
              <a:off x="6774447" y="511473"/>
              <a:ext cx="1067041" cy="307523"/>
            </a:xfrm>
            <a:prstGeom prst="rect">
              <a:avLst/>
            </a:prstGeom>
            <a:solidFill>
              <a:srgbClr val="BF751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/>
                <a:t>Eye Image</a:t>
              </a:r>
              <a:endParaRPr lang="ko-KR" altLang="en-US" sz="1400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670E7FE-5484-4AD6-A2DF-125A10110DF3}"/>
                </a:ext>
              </a:extLst>
            </p:cNvPr>
            <p:cNvSpPr/>
            <p:nvPr/>
          </p:nvSpPr>
          <p:spPr>
            <a:xfrm>
              <a:off x="8401144" y="278887"/>
              <a:ext cx="1106614" cy="755374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Get Score</a:t>
              </a:r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B6FDEDC-026E-4271-9CE7-269D882C612E}"/>
                </a:ext>
              </a:extLst>
            </p:cNvPr>
            <p:cNvSpPr/>
            <p:nvPr/>
          </p:nvSpPr>
          <p:spPr>
            <a:xfrm>
              <a:off x="10067414" y="277460"/>
              <a:ext cx="1286386" cy="755374"/>
            </a:xfrm>
            <a:prstGeom prst="rect">
              <a:avLst/>
            </a:prstGeom>
            <a:solidFill>
              <a:srgbClr val="E99627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Database</a:t>
              </a:r>
              <a:endParaRPr lang="ko-KR" altLang="en-US" dirty="0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CA40B6CB-DE4B-4A94-80B2-38218A381EA2}"/>
                </a:ext>
              </a:extLst>
            </p:cNvPr>
            <p:cNvSpPr/>
            <p:nvPr/>
          </p:nvSpPr>
          <p:spPr>
            <a:xfrm>
              <a:off x="8063890" y="523950"/>
              <a:ext cx="114851" cy="262393"/>
            </a:xfrm>
            <a:prstGeom prst="rightArrow">
              <a:avLst/>
            </a:prstGeom>
            <a:solidFill>
              <a:srgbClr val="E99627"/>
            </a:solidFill>
            <a:ln>
              <a:solidFill>
                <a:srgbClr val="E99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6F973849-BBBB-4753-8842-F5B00312D80E}"/>
                </a:ext>
              </a:extLst>
            </p:cNvPr>
            <p:cNvSpPr/>
            <p:nvPr/>
          </p:nvSpPr>
          <p:spPr>
            <a:xfrm>
              <a:off x="9730160" y="556603"/>
              <a:ext cx="114851" cy="262393"/>
            </a:xfrm>
            <a:prstGeom prst="rightArrow">
              <a:avLst/>
            </a:prstGeom>
            <a:solidFill>
              <a:srgbClr val="E99627"/>
            </a:solidFill>
            <a:ln>
              <a:solidFill>
                <a:srgbClr val="E99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제목 1">
            <a:extLst>
              <a:ext uri="{FF2B5EF4-FFF2-40B4-BE49-F238E27FC236}">
                <a16:creationId xmlns:a16="http://schemas.microsoft.com/office/drawing/2014/main" id="{D7468463-3DA4-4206-AC9E-03D50AA995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dirty="0"/>
              <a:t>Client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374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1003</Words>
  <Application>Microsoft Office PowerPoint</Application>
  <PresentationFormat>와이드스크린</PresentationFormat>
  <Paragraphs>160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나눔바른고딕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Motivation</vt:lpstr>
      <vt:lpstr>TTancent 소개</vt:lpstr>
      <vt:lpstr>Software Requirement</vt:lpstr>
      <vt:lpstr>User Interface (Student)</vt:lpstr>
      <vt:lpstr>User Interface (Student)</vt:lpstr>
      <vt:lpstr>User Interface (Professor, Teacher)</vt:lpstr>
      <vt:lpstr>Software Engineering (Security &amp; UX)</vt:lpstr>
      <vt:lpstr>PowerPoint 프레젠테이션</vt:lpstr>
      <vt:lpstr>How to evaluate one’s concentration</vt:lpstr>
      <vt:lpstr>Software Requirement</vt:lpstr>
      <vt:lpstr>1. Landmark 68 algorithm</vt:lpstr>
      <vt:lpstr>2. Resnext-based classification model</vt:lpstr>
      <vt:lpstr>3. MTCNN</vt:lpstr>
      <vt:lpstr>Calculate Score</vt:lpstr>
      <vt:lpstr>Software Requirement</vt:lpstr>
      <vt:lpstr>의의 or 어떻게 사용될 것인지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고준서</dc:creator>
  <cp:lastModifiedBy>이 상은</cp:lastModifiedBy>
  <cp:revision>66</cp:revision>
  <dcterms:created xsi:type="dcterms:W3CDTF">2021-08-09T05:04:11Z</dcterms:created>
  <dcterms:modified xsi:type="dcterms:W3CDTF">2021-08-11T17:18:54Z</dcterms:modified>
</cp:coreProperties>
</file>